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8" r:id="rId12"/>
    <p:sldId id="269" r:id="rId13"/>
    <p:sldId id="270" r:id="rId14"/>
    <p:sldId id="271" r:id="rId15"/>
    <p:sldId id="267" r:id="rId16"/>
    <p:sldId id="266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1A71B-4004-4FBB-A5E0-D2113798B3D9}" type="datetimeFigureOut">
              <a:rPr lang="en-US" smtClean="0"/>
              <a:pPr/>
              <a:t>4/11/2017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2D7C5-1953-4EB6-8DEC-5A59B8BB78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1A71B-4004-4FBB-A5E0-D2113798B3D9}" type="datetimeFigureOut">
              <a:rPr lang="en-US" smtClean="0"/>
              <a:pPr/>
              <a:t>4/11/2017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2D7C5-1953-4EB6-8DEC-5A59B8BB78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1A71B-4004-4FBB-A5E0-D2113798B3D9}" type="datetimeFigureOut">
              <a:rPr lang="en-US" smtClean="0"/>
              <a:pPr/>
              <a:t>4/11/2017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2D7C5-1953-4EB6-8DEC-5A59B8BB78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1A71B-4004-4FBB-A5E0-D2113798B3D9}" type="datetimeFigureOut">
              <a:rPr lang="en-US" smtClean="0"/>
              <a:pPr/>
              <a:t>4/11/2017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2D7C5-1953-4EB6-8DEC-5A59B8BB78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1A71B-4004-4FBB-A5E0-D2113798B3D9}" type="datetimeFigureOut">
              <a:rPr lang="en-US" smtClean="0"/>
              <a:pPr/>
              <a:t>4/11/2017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2D7C5-1953-4EB6-8DEC-5A59B8BB78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1A71B-4004-4FBB-A5E0-D2113798B3D9}" type="datetimeFigureOut">
              <a:rPr lang="en-US" smtClean="0"/>
              <a:pPr/>
              <a:t>4/11/2017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2D7C5-1953-4EB6-8DEC-5A59B8BB78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1A71B-4004-4FBB-A5E0-D2113798B3D9}" type="datetimeFigureOut">
              <a:rPr lang="en-US" smtClean="0"/>
              <a:pPr/>
              <a:t>4/11/2017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2D7C5-1953-4EB6-8DEC-5A59B8BB78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1A71B-4004-4FBB-A5E0-D2113798B3D9}" type="datetimeFigureOut">
              <a:rPr lang="en-US" smtClean="0"/>
              <a:pPr/>
              <a:t>4/11/2017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2D7C5-1953-4EB6-8DEC-5A59B8BB78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1A71B-4004-4FBB-A5E0-D2113798B3D9}" type="datetimeFigureOut">
              <a:rPr lang="en-US" smtClean="0"/>
              <a:pPr/>
              <a:t>4/11/2017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C582D7C5-1953-4EB6-8DEC-5A59B8BB783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1A71B-4004-4FBB-A5E0-D2113798B3D9}" type="datetimeFigureOut">
              <a:rPr lang="en-US" smtClean="0"/>
              <a:pPr/>
              <a:t>4/11/2017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2D7C5-1953-4EB6-8DEC-5A59B8BB78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1A71B-4004-4FBB-A5E0-D2113798B3D9}" type="datetimeFigureOut">
              <a:rPr lang="en-US" smtClean="0"/>
              <a:pPr/>
              <a:t>4/11/2017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2D7C5-1953-4EB6-8DEC-5A59B8BB783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451A71B-4004-4FBB-A5E0-D2113798B3D9}" type="datetimeFigureOut">
              <a:rPr lang="en-US" smtClean="0"/>
              <a:pPr/>
              <a:t>4/11/2017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582D7C5-1953-4EB6-8DEC-5A59B8BB7838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>
    <p:dissolve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latin typeface="Antique Olive Compact" pitchFamily="34" charset="0"/>
              </a:rPr>
              <a:t>Smart Newton Car</a:t>
            </a:r>
            <a:endParaRPr lang="en-US" dirty="0">
              <a:latin typeface="Antique Olive Compact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i="1" dirty="0" smtClean="0">
                <a:latin typeface="Algerian" pitchFamily="82" charset="0"/>
              </a:rPr>
              <a:t>By: </a:t>
            </a:r>
            <a:r>
              <a:rPr lang="en-US" b="1" i="1" dirty="0" err="1" smtClean="0">
                <a:latin typeface="Algerian" pitchFamily="82" charset="0"/>
              </a:rPr>
              <a:t>Hui</a:t>
            </a:r>
            <a:r>
              <a:rPr lang="en-US" b="1" i="1" dirty="0" smtClean="0">
                <a:latin typeface="Algerian" pitchFamily="82" charset="0"/>
              </a:rPr>
              <a:t> Zhu</a:t>
            </a:r>
            <a:endParaRPr lang="en-US" b="1" i="1" dirty="0">
              <a:latin typeface="Algerian" pitchFamily="82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latin typeface="Antique Olive Compact" pitchFamily="34" charset="0"/>
              </a:rPr>
              <a:t>Miss Zhu</a:t>
            </a:r>
            <a:endParaRPr lang="en-US" dirty="0">
              <a:latin typeface="Antique Olive Compac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0"/>
            <a:ext cx="8229600" cy="4389120"/>
          </a:xfrm>
        </p:spPr>
        <p:txBody>
          <a:bodyPr/>
          <a:lstStyle/>
          <a:p>
            <a:endParaRPr lang="en-US" dirty="0" smtClean="0"/>
          </a:p>
          <a:p>
            <a:pPr>
              <a:buNone/>
            </a:pPr>
            <a:r>
              <a:rPr lang="en-US" sz="6600" dirty="0" smtClean="0"/>
              <a:t>www.kidsrobotics.ca</a:t>
            </a:r>
            <a:endParaRPr lang="en-US" sz="66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latin typeface="Antique Olive Compact" pitchFamily="34" charset="0"/>
              </a:rPr>
              <a:t>WHAT IS A ROBOT?</a:t>
            </a:r>
            <a:endParaRPr lang="en-US" dirty="0">
              <a:latin typeface="Antique Olive Compac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389120"/>
          </a:xfrm>
        </p:spPr>
        <p:txBody>
          <a:bodyPr/>
          <a:lstStyle/>
          <a:p>
            <a:r>
              <a:rPr lang="en-US" dirty="0" smtClean="0"/>
              <a:t>A robot is a combination of electronics, mechanics and programming, which senses it's surrounding environment through its sensors; processes the sensor information and does something in response.</a:t>
            </a:r>
            <a:endParaRPr lang="en-US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schemetic_diagarm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09600" y="609600"/>
            <a:ext cx="7772400" cy="5829300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smtClean="0">
                <a:latin typeface="Antique Olive Compact" pitchFamily="34" charset="0"/>
              </a:rPr>
              <a:t>Load Cell (force sensor)</a:t>
            </a:r>
            <a:endParaRPr lang="en-US" dirty="0">
              <a:latin typeface="Antique Olive Compact" pitchFamily="34" charset="0"/>
            </a:endParaRPr>
          </a:p>
        </p:txBody>
      </p:sp>
      <p:pic>
        <p:nvPicPr>
          <p:cNvPr id="4" name="Content Placeholder 3" descr="loadcell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38200" y="2286000"/>
            <a:ext cx="3991149" cy="2924810"/>
          </a:xfr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5257800" y="1882808"/>
            <a:ext cx="34290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marL="448056" lvl="0" indent="-384048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</a:pPr>
            <a:r>
              <a:rPr lang="en-US" sz="3200" dirty="0" smtClean="0"/>
              <a:t>when force is </a:t>
            </a:r>
            <a:r>
              <a:rPr lang="en-US" sz="3200" dirty="0"/>
              <a:t>applied to </a:t>
            </a:r>
            <a:r>
              <a:rPr lang="en-US" sz="3200" dirty="0" smtClean="0"/>
              <a:t>a load cell, it </a:t>
            </a:r>
            <a:r>
              <a:rPr lang="en-US" sz="3200" dirty="0"/>
              <a:t>deforms, and causes </a:t>
            </a:r>
            <a:r>
              <a:rPr lang="en-US" sz="3200" dirty="0" smtClean="0"/>
              <a:t>the  electrical </a:t>
            </a:r>
            <a:r>
              <a:rPr lang="en-US" sz="3200" dirty="0"/>
              <a:t>resistance </a:t>
            </a:r>
            <a:r>
              <a:rPr lang="en-US" sz="3200" dirty="0" smtClean="0"/>
              <a:t>to change</a:t>
            </a:r>
            <a:r>
              <a:rPr lang="en-US" sz="3200" dirty="0"/>
              <a:t>.</a:t>
            </a: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latin typeface="Antique Olive Compact" pitchFamily="34" charset="0"/>
              </a:rPr>
              <a:t>HX711 Module</a:t>
            </a:r>
            <a:endParaRPr lang="en-US" dirty="0">
              <a:latin typeface="Antique Olive Compact" pitchFamily="34" charset="0"/>
            </a:endParaRPr>
          </a:p>
        </p:txBody>
      </p:sp>
      <p:pic>
        <p:nvPicPr>
          <p:cNvPr id="4" name="Content Placeholder 3" descr="hx71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562600" y="2895600"/>
            <a:ext cx="2838846" cy="1609950"/>
          </a:xfr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457200" y="2286000"/>
            <a:ext cx="4419600" cy="4191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marL="448056" lvl="0" indent="-384048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</a:pP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Amplify the voltage from </a:t>
            </a:r>
            <a:r>
              <a:rPr lang="en-US" sz="3200" dirty="0" smtClean="0"/>
              <a:t>mill volt to volt.</a:t>
            </a:r>
          </a:p>
          <a:p>
            <a:pPr marL="448056" lvl="0" indent="-384048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</a:pPr>
            <a:r>
              <a:rPr lang="en-US" sz="3000" dirty="0" smtClean="0"/>
              <a:t>Convert the analog signal to a digital signal.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>
                <a:latin typeface="Antique Olive Compact" pitchFamily="34" charset="0"/>
              </a:rPr>
              <a:t>Arduino</a:t>
            </a:r>
            <a:r>
              <a:rPr lang="en-US" dirty="0" smtClean="0">
                <a:latin typeface="Antique Olive Compact" pitchFamily="34" charset="0"/>
              </a:rPr>
              <a:t> Microcontroller</a:t>
            </a:r>
            <a:endParaRPr lang="en-US" dirty="0">
              <a:latin typeface="Antique Olive Compact" pitchFamily="34" charset="0"/>
            </a:endParaRPr>
          </a:p>
        </p:txBody>
      </p:sp>
      <p:pic>
        <p:nvPicPr>
          <p:cNvPr id="4" name="Content Placeholder 3" descr="arduino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14400" y="2895600"/>
            <a:ext cx="2400635" cy="1905266"/>
          </a:xfr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4114800" y="2133600"/>
            <a:ext cx="4419600" cy="4191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marL="448056" lvl="0" indent="-384048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</a:pPr>
            <a:r>
              <a:rPr lang="en-US" sz="3200" dirty="0" smtClean="0"/>
              <a:t>The microcontroller </a:t>
            </a:r>
            <a:r>
              <a:rPr lang="en-US" sz="3200" dirty="0"/>
              <a:t>is the brain of the robot. It processes data and display data in the computer.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lang="en-US" sz="3200" dirty="0" smtClean="0"/>
          </a:p>
          <a:p>
            <a:pPr marL="448056" lvl="0" indent="-384048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</a:pPr>
            <a:r>
              <a:rPr lang="en-US" sz="3000" dirty="0" err="1" smtClean="0"/>
              <a:t>Arduino</a:t>
            </a:r>
            <a:r>
              <a:rPr lang="en-US" sz="3000" dirty="0" smtClean="0"/>
              <a:t> is an open source.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87550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800" dirty="0" smtClean="0">
                <a:latin typeface="Antique Olive Compact" pitchFamily="34" charset="0"/>
              </a:rPr>
              <a:t>Smart Newton Car Software Flow Chart</a:t>
            </a:r>
            <a:endParaRPr lang="en-US" sz="2800" dirty="0">
              <a:latin typeface="Antique Olive Compact" pitchFamily="34" charset="0"/>
            </a:endParaRPr>
          </a:p>
        </p:txBody>
      </p:sp>
      <p:pic>
        <p:nvPicPr>
          <p:cNvPr id="6" name="Content Placeholder 5" descr="flowchart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60450" y="1600201"/>
            <a:ext cx="7023099" cy="4724400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914400"/>
          </a:xfrm>
        </p:spPr>
        <p:txBody>
          <a:bodyPr>
            <a:normAutofit/>
          </a:bodyPr>
          <a:lstStyle/>
          <a:p>
            <a:pPr algn="ctr"/>
            <a:r>
              <a:rPr lang="en-US" sz="4000" dirty="0" smtClean="0">
                <a:latin typeface="Antique Olive Compact" pitchFamily="34" charset="0"/>
              </a:rPr>
              <a:t>Breadboard</a:t>
            </a:r>
            <a:endParaRPr lang="en-US" sz="4000" dirty="0">
              <a:latin typeface="Antique Olive Compact" pitchFamily="34" charset="0"/>
            </a:endParaRPr>
          </a:p>
        </p:txBody>
      </p:sp>
      <p:pic>
        <p:nvPicPr>
          <p:cNvPr id="4" name="Content Placeholder 3" descr="breadboard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66800" y="2286000"/>
            <a:ext cx="7036333" cy="4389437"/>
          </a:xfr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762000" y="1524000"/>
            <a:ext cx="7848600" cy="533400"/>
          </a:xfrm>
          <a:prstGeom prst="rect">
            <a:avLst/>
          </a:prstGeom>
        </p:spPr>
        <p:txBody>
          <a:bodyPr vert="horz" anchor="t">
            <a:noAutofit/>
          </a:bodyPr>
          <a:lstStyle/>
          <a:p>
            <a:pPr marL="448056" lvl="0" indent="-384048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</a:pPr>
            <a:r>
              <a:rPr lang="en-US" sz="2000" dirty="0"/>
              <a:t>It's a </a:t>
            </a:r>
            <a:r>
              <a:rPr lang="en-US" sz="2000" dirty="0" smtClean="0"/>
              <a:t>fantastic tool </a:t>
            </a:r>
            <a:r>
              <a:rPr lang="en-US" sz="2000" dirty="0"/>
              <a:t>for people </a:t>
            </a:r>
            <a:r>
              <a:rPr lang="en-US" sz="2000" dirty="0" smtClean="0"/>
              <a:t>who want to connecting </a:t>
            </a:r>
            <a:r>
              <a:rPr lang="en-US" sz="2000" dirty="0"/>
              <a:t>wires without </a:t>
            </a:r>
            <a:r>
              <a:rPr lang="en-US" sz="2000" dirty="0" smtClean="0"/>
              <a:t>needing to solder them.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685800"/>
          </a:xfrm>
        </p:spPr>
        <p:txBody>
          <a:bodyPr>
            <a:normAutofit/>
          </a:bodyPr>
          <a:lstStyle/>
          <a:p>
            <a:pPr algn="ctr"/>
            <a:r>
              <a:rPr lang="en-US" sz="2800" dirty="0" smtClean="0">
                <a:latin typeface="Antique Olive Compact" pitchFamily="34" charset="0"/>
              </a:rPr>
              <a:t>Assemble</a:t>
            </a:r>
            <a:r>
              <a:rPr lang="en-US" sz="2800" dirty="0" smtClean="0"/>
              <a:t> </a:t>
            </a:r>
            <a:r>
              <a:rPr lang="en-US" sz="2800" dirty="0" smtClean="0">
                <a:latin typeface="Antique Olive Compact" pitchFamily="34" charset="0"/>
              </a:rPr>
              <a:t>the</a:t>
            </a:r>
            <a:r>
              <a:rPr lang="en-US" sz="2800" dirty="0" smtClean="0"/>
              <a:t> </a:t>
            </a:r>
            <a:r>
              <a:rPr lang="en-US" sz="2800" dirty="0" smtClean="0">
                <a:latin typeface="Antique Olive Compact" pitchFamily="34" charset="0"/>
              </a:rPr>
              <a:t>Smart</a:t>
            </a:r>
            <a:r>
              <a:rPr lang="en-US" sz="2800" dirty="0" smtClean="0"/>
              <a:t> </a:t>
            </a:r>
            <a:r>
              <a:rPr lang="en-US" sz="2800" dirty="0" smtClean="0">
                <a:latin typeface="Antique Olive Compact" pitchFamily="34" charset="0"/>
              </a:rPr>
              <a:t>Newton Car</a:t>
            </a:r>
            <a:endParaRPr lang="en-US" sz="2800" dirty="0">
              <a:latin typeface="Antique Olive Compact" pitchFamily="34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7391400" y="1600200"/>
            <a:ext cx="1752600" cy="52578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marL="521208" lvl="0" indent="-457200">
              <a:spcBef>
                <a:spcPct val="20000"/>
              </a:spcBef>
              <a:buClr>
                <a:schemeClr val="accent1"/>
              </a:buClr>
              <a:buSzPct val="80000"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1.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</a:t>
            </a:r>
            <a:r>
              <a:rPr lang="en-US" sz="2000" dirty="0" smtClean="0"/>
              <a:t>F4 to C28</a:t>
            </a:r>
          </a:p>
          <a:p>
            <a:pPr marL="521208" lvl="0" indent="-457200">
              <a:spcBef>
                <a:spcPct val="20000"/>
              </a:spcBef>
              <a:buClr>
                <a:schemeClr val="accent1"/>
              </a:buClr>
              <a:buSzPct val="80000"/>
            </a:pPr>
            <a:endParaRPr lang="en-US" sz="2000" dirty="0" smtClean="0"/>
          </a:p>
          <a:p>
            <a:pPr marL="521208" lvl="0" indent="-457200">
              <a:spcBef>
                <a:spcPct val="20000"/>
              </a:spcBef>
              <a:buClr>
                <a:schemeClr val="accent1"/>
              </a:buClr>
              <a:buSzPct val="80000"/>
            </a:pPr>
            <a:r>
              <a:rPr lang="en-US" sz="2000" dirty="0" smtClean="0">
                <a:solidFill>
                  <a:srgbClr val="FFC000"/>
                </a:solidFill>
              </a:rPr>
              <a:t>2.</a:t>
            </a:r>
            <a:r>
              <a:rPr lang="en-US" sz="2000" dirty="0" smtClean="0"/>
              <a:t>  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F5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to B27</a:t>
            </a:r>
          </a:p>
          <a:p>
            <a:pPr marL="521208" lvl="0" indent="-457200">
              <a:spcBef>
                <a:spcPct val="20000"/>
              </a:spcBef>
              <a:buClr>
                <a:schemeClr val="accent1"/>
              </a:buClr>
              <a:buSzPct val="80000"/>
            </a:pPr>
            <a:endParaRPr kumimoji="0" lang="en-US" sz="2000" b="0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21208" lvl="0" indent="-457200">
              <a:spcBef>
                <a:spcPct val="20000"/>
              </a:spcBef>
              <a:buClr>
                <a:schemeClr val="accent1"/>
              </a:buClr>
              <a:buSzPct val="80000"/>
            </a:pPr>
            <a:r>
              <a:rPr lang="en-US" sz="2000" baseline="0" dirty="0" smtClean="0">
                <a:solidFill>
                  <a:srgbClr val="FFC000"/>
                </a:solidFill>
              </a:rPr>
              <a:t>3.</a:t>
            </a:r>
            <a:r>
              <a:rPr lang="en-US" sz="2000" dirty="0" smtClean="0"/>
              <a:t>   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J3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to J17</a:t>
            </a:r>
          </a:p>
          <a:p>
            <a:pPr marL="521208" lvl="0" indent="-457200">
              <a:spcBef>
                <a:spcPct val="20000"/>
              </a:spcBef>
              <a:buClr>
                <a:schemeClr val="accent1"/>
              </a:buClr>
              <a:buSzPct val="80000"/>
            </a:pPr>
            <a:endParaRPr lang="en-US" sz="2000" baseline="0" dirty="0" smtClean="0"/>
          </a:p>
          <a:p>
            <a:pPr marL="521208" lvl="0" indent="-457200">
              <a:spcBef>
                <a:spcPct val="20000"/>
              </a:spcBef>
              <a:buClr>
                <a:schemeClr val="accent1"/>
              </a:buClr>
              <a:buSzPct val="80000"/>
            </a:pPr>
            <a:r>
              <a:rPr lang="en-US" sz="2000" baseline="0" dirty="0" smtClean="0">
                <a:solidFill>
                  <a:srgbClr val="FFC000"/>
                </a:solidFill>
              </a:rPr>
              <a:t>4.</a:t>
            </a:r>
            <a:r>
              <a:rPr lang="en-US" sz="2000" baseline="0" dirty="0" smtClean="0"/>
              <a:t>  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J6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to J19</a:t>
            </a:r>
          </a:p>
          <a:p>
            <a:pPr marL="521208" lvl="0" indent="-457200">
              <a:spcBef>
                <a:spcPct val="20000"/>
              </a:spcBef>
              <a:buClr>
                <a:schemeClr val="accent1"/>
              </a:buClr>
              <a:buSzPct val="80000"/>
            </a:pPr>
            <a:endParaRPr lang="en-US" sz="2000" baseline="0" dirty="0" smtClean="0"/>
          </a:p>
          <a:p>
            <a:pPr marL="521208" lvl="0" indent="-457200">
              <a:spcBef>
                <a:spcPct val="20000"/>
              </a:spcBef>
              <a:buClr>
                <a:schemeClr val="accent1"/>
              </a:buClr>
              <a:buSzPct val="80000"/>
            </a:pPr>
            <a:r>
              <a:rPr lang="en-US" sz="2000" baseline="0" dirty="0" smtClean="0">
                <a:solidFill>
                  <a:srgbClr val="FFC000"/>
                </a:solidFill>
              </a:rPr>
              <a:t>5.</a:t>
            </a:r>
            <a:r>
              <a:rPr lang="en-US" sz="2000" dirty="0" smtClean="0"/>
              <a:t>  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A10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to A20</a:t>
            </a:r>
          </a:p>
          <a:p>
            <a:pPr marL="521208" lvl="0" indent="-457200">
              <a:spcBef>
                <a:spcPct val="20000"/>
              </a:spcBef>
              <a:buClr>
                <a:schemeClr val="accent1"/>
              </a:buClr>
              <a:buSzPct val="80000"/>
            </a:pPr>
            <a:endParaRPr lang="en-US" sz="2000" baseline="0" dirty="0" smtClean="0"/>
          </a:p>
          <a:p>
            <a:pPr marL="521208" lvl="0" indent="-457200">
              <a:spcBef>
                <a:spcPct val="20000"/>
              </a:spcBef>
              <a:buClr>
                <a:schemeClr val="accent1"/>
              </a:buClr>
              <a:buSzPct val="80000"/>
            </a:pPr>
            <a:r>
              <a:rPr lang="en-US" sz="2000" baseline="0" dirty="0" smtClean="0">
                <a:solidFill>
                  <a:srgbClr val="FFC000"/>
                </a:solidFill>
              </a:rPr>
              <a:t>6.</a:t>
            </a:r>
            <a:r>
              <a:rPr lang="en-US" sz="2000" baseline="0" dirty="0" smtClean="0"/>
              <a:t>  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I12 to I17</a:t>
            </a: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Content Placeholder 6" descr="wire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143000"/>
            <a:ext cx="7239000" cy="5715000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dirty="0" smtClean="0">
                <a:latin typeface="Antique Olive Compact" pitchFamily="34" charset="0"/>
              </a:rPr>
              <a:t>Plug HX711 module in the breadboard</a:t>
            </a:r>
            <a:endParaRPr lang="en-US" sz="3200" dirty="0">
              <a:latin typeface="Antique Olive Compact" pitchFamily="34" charset="0"/>
            </a:endParaRPr>
          </a:p>
        </p:txBody>
      </p:sp>
      <p:pic>
        <p:nvPicPr>
          <p:cNvPr id="4" name="Content Placeholder 3" descr="IMG_048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2286000"/>
            <a:ext cx="4267199" cy="3810000"/>
          </a:xfrm>
        </p:spPr>
      </p:pic>
      <p:pic>
        <p:nvPicPr>
          <p:cNvPr id="6" name="Picture 5" descr="IMG_048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68800" y="2286000"/>
            <a:ext cx="4775200" cy="381000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latin typeface="Antique Olive Compact" pitchFamily="34" charset="0"/>
              </a:rPr>
              <a:t>Smart Newton Car</a:t>
            </a:r>
            <a:endParaRPr lang="en-US" dirty="0">
              <a:latin typeface="Antique Olive Compact" pitchFamily="34" charset="0"/>
            </a:endParaRPr>
          </a:p>
        </p:txBody>
      </p:sp>
      <p:pic>
        <p:nvPicPr>
          <p:cNvPr id="4" name="Content Placeholder 3" descr="newto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14350" y="2523331"/>
            <a:ext cx="8115300" cy="3213100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99032"/>
          </a:xfrm>
        </p:spPr>
        <p:txBody>
          <a:bodyPr/>
          <a:lstStyle/>
          <a:p>
            <a:pPr algn="ctr"/>
            <a:r>
              <a:rPr lang="en-US" altLang="zh-CN" dirty="0" smtClean="0">
                <a:latin typeface="Antique Olive Compact" pitchFamily="34" charset="0"/>
              </a:rPr>
              <a:t>Using </a:t>
            </a:r>
            <a:r>
              <a:rPr lang="en-US" altLang="zh-CN" dirty="0" err="1" smtClean="0">
                <a:latin typeface="Antique Olive Compact" pitchFamily="34" charset="0"/>
              </a:rPr>
              <a:t>Arduino</a:t>
            </a:r>
            <a:r>
              <a:rPr lang="en-US" altLang="zh-CN" dirty="0" smtClean="0">
                <a:latin typeface="Antique Olive Compact" pitchFamily="34" charset="0"/>
              </a:rPr>
              <a:t> IDE</a:t>
            </a:r>
            <a:endParaRPr lang="en-US" dirty="0">
              <a:latin typeface="Antique Olive Compac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321208"/>
          </a:xfrm>
        </p:spPr>
        <p:txBody>
          <a:bodyPr>
            <a:normAutofit/>
          </a:bodyPr>
          <a:lstStyle/>
          <a:p>
            <a:r>
              <a:rPr lang="en-US" sz="3200" dirty="0" smtClean="0"/>
              <a:t>Go to “codebender.cc/static/</a:t>
            </a:r>
            <a:r>
              <a:rPr lang="en-US" sz="3200" dirty="0" err="1" smtClean="0"/>
              <a:t>plugin</a:t>
            </a:r>
            <a:r>
              <a:rPr lang="en-US" sz="3200" dirty="0" smtClean="0"/>
              <a:t>” ----- Download </a:t>
            </a:r>
            <a:r>
              <a:rPr lang="en-US" sz="3200" dirty="0" err="1" smtClean="0"/>
              <a:t>Arduino</a:t>
            </a:r>
            <a:r>
              <a:rPr lang="en-US" sz="3200" dirty="0" smtClean="0"/>
              <a:t> IDE </a:t>
            </a:r>
            <a:r>
              <a:rPr lang="en-US" sz="3200" dirty="0" err="1" smtClean="0"/>
              <a:t>plugin</a:t>
            </a:r>
            <a:endParaRPr lang="en-US" sz="3200" dirty="0" smtClean="0"/>
          </a:p>
          <a:p>
            <a:endParaRPr lang="en-US" sz="3200" dirty="0" smtClean="0"/>
          </a:p>
          <a:p>
            <a:r>
              <a:rPr lang="en-US" sz="3200" dirty="0" smtClean="0"/>
              <a:t>Go </a:t>
            </a:r>
            <a:r>
              <a:rPr lang="en-US" sz="3200" dirty="0" smtClean="0"/>
              <a:t>to “edu.codebender.cc</a:t>
            </a:r>
            <a:r>
              <a:rPr lang="en-US" sz="3200" dirty="0" smtClean="0"/>
              <a:t>”  ----- Open </a:t>
            </a:r>
            <a:r>
              <a:rPr lang="en-US" sz="3200" dirty="0" err="1" smtClean="0"/>
              <a:t>Arduino</a:t>
            </a:r>
            <a:r>
              <a:rPr lang="en-US" sz="3200" dirty="0" smtClean="0"/>
              <a:t> IDE to show display result</a:t>
            </a:r>
            <a:endParaRPr lang="en-US" sz="3200" dirty="0" smtClean="0"/>
          </a:p>
          <a:p>
            <a:endParaRPr lang="en-US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erialDisplay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04800" y="609600"/>
            <a:ext cx="8686800" cy="5867399"/>
          </a:xfrm>
        </p:spPr>
      </p:pic>
    </p:spTree>
  </p:cSld>
  <p:clrMapOvr>
    <a:masterClrMapping/>
  </p:clrMapOvr>
  <p:transition>
    <p:dissolv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US" sz="3200" dirty="0" smtClean="0">
                <a:latin typeface="Antique Olive Compact" pitchFamily="34" charset="0"/>
              </a:rPr>
              <a:t>How to Save Display Result to Google Sheets</a:t>
            </a:r>
            <a:endParaRPr lang="en-US" sz="3200" dirty="0">
              <a:latin typeface="Antique Olive Compac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27192"/>
            <a:ext cx="8229600" cy="4930808"/>
          </a:xfrm>
        </p:spPr>
        <p:txBody>
          <a:bodyPr>
            <a:normAutofit/>
          </a:bodyPr>
          <a:lstStyle/>
          <a:p>
            <a:r>
              <a:rPr lang="en-US" dirty="0" smtClean="0"/>
              <a:t>Put your mouse in the serial monitor of </a:t>
            </a:r>
            <a:r>
              <a:rPr lang="en-US" dirty="0" err="1" smtClean="0"/>
              <a:t>Arduino</a:t>
            </a:r>
            <a:r>
              <a:rPr lang="en-US" dirty="0" smtClean="0"/>
              <a:t> IDE and click.</a:t>
            </a:r>
          </a:p>
          <a:p>
            <a:r>
              <a:rPr lang="en-US" altLang="zh-CN" dirty="0" smtClean="0"/>
              <a:t>Right click and select display result</a:t>
            </a:r>
            <a:endParaRPr lang="en-US" dirty="0" smtClean="0"/>
          </a:p>
          <a:p>
            <a:r>
              <a:rPr lang="en-US" dirty="0" smtClean="0"/>
              <a:t>Right click and select ‘Copy’</a:t>
            </a:r>
          </a:p>
          <a:p>
            <a:r>
              <a:rPr lang="en-US" dirty="0" smtClean="0"/>
              <a:t>Open </a:t>
            </a:r>
            <a:r>
              <a:rPr lang="en-US" altLang="zh-CN" dirty="0" smtClean="0"/>
              <a:t>Google Sheets</a:t>
            </a:r>
          </a:p>
          <a:p>
            <a:r>
              <a:rPr lang="en-US" dirty="0" smtClean="0"/>
              <a:t>Click the first column</a:t>
            </a:r>
          </a:p>
          <a:p>
            <a:r>
              <a:rPr lang="en-US" dirty="0" smtClean="0"/>
              <a:t>Right click and select ‘Paste’</a:t>
            </a:r>
          </a:p>
          <a:p>
            <a:r>
              <a:rPr lang="en-US" dirty="0" smtClean="0"/>
              <a:t>Adjust one column to two columns (time &amp; force)</a:t>
            </a:r>
          </a:p>
          <a:p>
            <a:r>
              <a:rPr lang="en-US" dirty="0" smtClean="0"/>
              <a:t>Click "Save As" in the Google Sheets and type a name</a:t>
            </a:r>
            <a:endParaRPr lang="en-US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0"/>
            <a:ext cx="8229600" cy="4038600"/>
          </a:xfrm>
        </p:spPr>
        <p:txBody>
          <a:bodyPr/>
          <a:lstStyle/>
          <a:p>
            <a:r>
              <a:rPr lang="en-US" sz="6000" dirty="0" smtClean="0"/>
              <a:t>Thank You !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www.kidsrobotics.ca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648200"/>
            <a:ext cx="4343400" cy="180660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If you have any </a:t>
            </a:r>
          </a:p>
          <a:p>
            <a:pPr>
              <a:buNone/>
            </a:pPr>
            <a:r>
              <a:rPr lang="en-US" dirty="0" smtClean="0"/>
              <a:t>question, ask Miss Zhu.</a:t>
            </a:r>
          </a:p>
        </p:txBody>
      </p:sp>
      <p:pic>
        <p:nvPicPr>
          <p:cNvPr id="5" name="Picture 4" descr="raiseHan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81600" y="4218432"/>
            <a:ext cx="3962400" cy="2639568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837</TotalTime>
  <Words>298</Words>
  <Application>Microsoft Office PowerPoint</Application>
  <PresentationFormat>On-screen Show (4:3)</PresentationFormat>
  <Paragraphs>48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Flow</vt:lpstr>
      <vt:lpstr>Smart Newton Car</vt:lpstr>
      <vt:lpstr>Miss Zhu</vt:lpstr>
      <vt:lpstr>WHAT IS A ROBOT?</vt:lpstr>
      <vt:lpstr>Slide 4</vt:lpstr>
      <vt:lpstr>Load Cell (force sensor)</vt:lpstr>
      <vt:lpstr>HX711 Module</vt:lpstr>
      <vt:lpstr>Arduino Microcontroller</vt:lpstr>
      <vt:lpstr>Smart Newton Car Software Flow Chart</vt:lpstr>
      <vt:lpstr>Breadboard</vt:lpstr>
      <vt:lpstr>Assemble the Smart Newton Car</vt:lpstr>
      <vt:lpstr>Plug HX711 module in the breadboard</vt:lpstr>
      <vt:lpstr>Smart Newton Car</vt:lpstr>
      <vt:lpstr>Using Arduino IDE</vt:lpstr>
      <vt:lpstr>Slide 14</vt:lpstr>
      <vt:lpstr>How to Save Display Result to Google Sheets</vt:lpstr>
      <vt:lpstr>Thank You !  www.kidsrobotics.ca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Smart Newton Car</dc:title>
  <dc:creator>hui_zhu</dc:creator>
  <cp:lastModifiedBy>hui_zhu</cp:lastModifiedBy>
  <cp:revision>35</cp:revision>
  <dcterms:created xsi:type="dcterms:W3CDTF">2017-04-10T05:19:52Z</dcterms:created>
  <dcterms:modified xsi:type="dcterms:W3CDTF">2017-04-12T03:54:39Z</dcterms:modified>
</cp:coreProperties>
</file>